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embeddedFontLst>
    <p:embeddedFont>
      <p:font typeface="Helvetica Neue" panose="020B0604020202020204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ndara" panose="020E050203030302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dya Kolesnykov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649E975-20C5-488F-BCDE-D42F28D87D41}">
  <a:tblStyle styleId="{9649E975-20C5-488F-BCDE-D42F28D87D41}" styleName="Table_0">
    <a:wholeTbl>
      <a:tcTxStyle b="off" i="off">
        <a:font>
          <a:latin typeface="Candara"/>
          <a:ea typeface="Candara"/>
          <a:cs typeface="Candara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F2FF"/>
          </a:solidFill>
        </a:fill>
      </a:tcStyle>
    </a:wholeTbl>
    <a:band1H>
      <a:tcTxStyle/>
      <a:tcStyle>
        <a:tcBdr/>
        <a:fill>
          <a:solidFill>
            <a:srgbClr val="CCE5FE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CE5FE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ndara"/>
          <a:ea typeface="Candara"/>
          <a:cs typeface="Candara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ndara"/>
          <a:ea typeface="Candara"/>
          <a:cs typeface="Candara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ndara"/>
          <a:ea typeface="Candara"/>
          <a:cs typeface="Candara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ndara"/>
          <a:ea typeface="Candara"/>
          <a:cs typeface="Candara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688295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070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8940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701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15875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29101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7683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8226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93180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5292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rgbClr val="0293E0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20" name="Google Shape;20;p2"/>
          <p:cNvGrpSpPr/>
          <p:nvPr/>
        </p:nvGrpSpPr>
        <p:grpSpPr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21" name="Google Shape;21;p2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26" name="Google Shape;26;p2"/>
          <p:cNvSpPr txBox="1"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ctr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None/>
              <a:defRPr sz="2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ctr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ctr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ctr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ctr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ctr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ctr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ctr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28" name="Google Shape;28;p2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29" name="Google Shape;29;p2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11"/>
          <p:cNvSpPr txBox="1">
            <a:spLocks noGrp="1"/>
          </p:cNvSpPr>
          <p:nvPr>
            <p:ph type="body" idx="1"/>
          </p:nvPr>
        </p:nvSpPr>
        <p:spPr>
          <a:xfrm rot="5400000">
            <a:off x="2850886" y="696649"/>
            <a:ext cx="3450696" cy="7408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12" name="Google Shape;112;p11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13" name="Google Shape;113;p11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14" name="Google Shape;114;p11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2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17" name="Google Shape;117;p12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18" name="Google Shape;118;p12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19" name="Google Shape;119;p12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grpSp>
        <p:nvGrpSpPr>
          <p:cNvPr id="120" name="Google Shape;120;p12"/>
          <p:cNvGrpSpPr/>
          <p:nvPr/>
        </p:nvGrpSpPr>
        <p:grpSpPr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21" name="Google Shape;121;p12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22" name="Google Shape;122;p12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23" name="Google Shape;123;p1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24" name="Google Shape;124;p12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25" name="Google Shape;125;p12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126" name="Google Shape;126;p12"/>
          <p:cNvSpPr txBox="1">
            <a:spLocks noGrp="1"/>
          </p:cNvSpPr>
          <p:nvPr>
            <p:ph type="title"/>
          </p:nvPr>
        </p:nvSpPr>
        <p:spPr>
          <a:xfrm rot="5400000">
            <a:off x="5414433" y="2662767"/>
            <a:ext cx="448733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ndara"/>
              <a:buNone/>
              <a:defRPr sz="4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2"/>
          <p:cNvSpPr txBox="1">
            <a:spLocks noGrp="1"/>
          </p:cNvSpPr>
          <p:nvPr>
            <p:ph type="body" idx="1"/>
          </p:nvPr>
        </p:nvSpPr>
        <p:spPr>
          <a:xfrm rot="5400000">
            <a:off x="1223433" y="681567"/>
            <a:ext cx="448733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"/>
          <p:cNvSpPr txBox="1"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2"/>
          </p:nvPr>
        </p:nvSpPr>
        <p:spPr>
          <a:xfrm>
            <a:off x="677332" y="3429000"/>
            <a:ext cx="3820055" cy="269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302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302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302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302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body" idx="3"/>
          </p:nvPr>
        </p:nvSpPr>
        <p:spPr>
          <a:xfrm>
            <a:off x="4648200" y="2678113"/>
            <a:ext cx="3822192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body" idx="4"/>
          </p:nvPr>
        </p:nvSpPr>
        <p:spPr>
          <a:xfrm>
            <a:off x="4645025" y="3429000"/>
            <a:ext cx="3822192" cy="269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302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302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302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302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3" name="Google Shape;43;p4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4" name="Google Shape;44;p4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5" name="Google Shape;45;p4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body" idx="1"/>
          </p:nvPr>
        </p:nvSpPr>
        <p:spPr>
          <a:xfrm>
            <a:off x="676655" y="2679192"/>
            <a:ext cx="3822192" cy="344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52" name="Google Shape;52;p5"/>
          <p:cNvSpPr txBox="1">
            <a:spLocks noGrp="1"/>
          </p:cNvSpPr>
          <p:nvPr>
            <p:ph type="body" idx="2"/>
          </p:nvPr>
        </p:nvSpPr>
        <p:spPr>
          <a:xfrm>
            <a:off x="4645152" y="2679192"/>
            <a:ext cx="3822192" cy="344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rgbClr val="0293E0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55" name="Google Shape;55;p6"/>
          <p:cNvSpPr/>
          <p:nvPr/>
        </p:nvSpPr>
        <p:spPr>
          <a:xfrm>
            <a:off x="6047438" y="4203592"/>
            <a:ext cx="2876429" cy="714026"/>
          </a:xfrm>
          <a:custGeom>
            <a:avLst/>
            <a:gdLst/>
            <a:ahLst/>
            <a:cxnLst/>
            <a:rect l="l" t="t" r="r" b="b"/>
            <a:pathLst>
              <a:path w="2706" h="640" extrusionOk="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lt2">
              <a:alpha val="28627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56" name="Google Shape;56;p6"/>
          <p:cNvSpPr/>
          <p:nvPr/>
        </p:nvSpPr>
        <p:spPr>
          <a:xfrm>
            <a:off x="2619320" y="4075290"/>
            <a:ext cx="5544515" cy="850138"/>
          </a:xfrm>
          <a:custGeom>
            <a:avLst/>
            <a:gdLst/>
            <a:ahLst/>
            <a:cxnLst/>
            <a:rect l="l" t="t" r="r" b="b"/>
            <a:pathLst>
              <a:path w="5216" h="762" extrusionOk="0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lt2">
              <a:alpha val="4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57" name="Google Shape;57;p6"/>
          <p:cNvSpPr/>
          <p:nvPr/>
        </p:nvSpPr>
        <p:spPr>
          <a:xfrm>
            <a:off x="2828728" y="4087562"/>
            <a:ext cx="5467980" cy="774272"/>
          </a:xfrm>
          <a:custGeom>
            <a:avLst/>
            <a:gdLst/>
            <a:ahLst/>
            <a:cxnLst/>
            <a:rect l="l" t="t" r="r" b="b"/>
            <a:pathLst>
              <a:path w="5144" h="694" extrusionOk="0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58" name="Google Shape;58;p6"/>
          <p:cNvSpPr/>
          <p:nvPr/>
        </p:nvSpPr>
        <p:spPr>
          <a:xfrm>
            <a:off x="5609489" y="4074174"/>
            <a:ext cx="3308000" cy="651549"/>
          </a:xfrm>
          <a:custGeom>
            <a:avLst/>
            <a:gdLst/>
            <a:ahLst/>
            <a:cxnLst/>
            <a:rect l="l" t="t" r="r" b="b"/>
            <a:pathLst>
              <a:path w="3112" h="584" extrusionOk="0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59" name="Google Shape;59;p6"/>
          <p:cNvSpPr/>
          <p:nvPr/>
        </p:nvSpPr>
        <p:spPr>
          <a:xfrm>
            <a:off x="211665" y="4058555"/>
            <a:ext cx="8723376" cy="1329874"/>
          </a:xfrm>
          <a:custGeom>
            <a:avLst/>
            <a:gdLst/>
            <a:ahLst/>
            <a:cxnLst/>
            <a:rect l="l" t="t" r="r" b="b"/>
            <a:pathLst>
              <a:path w="8196" h="1192" extrusionOk="0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ctr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2" name="Google Shape;62;p6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3" name="Google Shape;63;p6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8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72" name="Google Shape;72;p8"/>
          <p:cNvGrpSpPr/>
          <p:nvPr/>
        </p:nvGrpSpPr>
        <p:grpSpPr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3" name="Google Shape;73;p8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4" name="Google Shape;74;p8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5" name="Google Shape;75;p8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6" name="Google Shape;76;p8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77" name="Google Shape;77;p8"/>
            <p:cNvSpPr/>
            <p:nvPr/>
          </p:nvSpPr>
          <p:spPr>
            <a:xfrm>
              <a:off x="-3905251" y="4294188"/>
              <a:ext cx="13027839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78" name="Google Shape;78;p8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79" name="Google Shape;79;p8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83" name="Google Shape;83;p9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86" name="Google Shape;86;p9"/>
          <p:cNvSpPr txBox="1">
            <a:spLocks noGrp="1"/>
          </p:cNvSpPr>
          <p:nvPr>
            <p:ph type="body" idx="1"/>
          </p:nvPr>
        </p:nvSpPr>
        <p:spPr>
          <a:xfrm>
            <a:off x="914400" y="3581400"/>
            <a:ext cx="3352800" cy="1905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grpSp>
        <p:nvGrpSpPr>
          <p:cNvPr id="87" name="Google Shape;87;p9"/>
          <p:cNvGrpSpPr/>
          <p:nvPr/>
        </p:nvGrpSpPr>
        <p:grpSpPr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88" name="Google Shape;88;p9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89" name="Google Shape;89;p9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90" name="Google Shape;90;p9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92" name="Google Shape;92;p9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93" name="Google Shape;93;p9"/>
          <p:cNvSpPr txBox="1"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ndara"/>
              <a:buNone/>
              <a:defRPr sz="3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9"/>
          <p:cNvSpPr txBox="1">
            <a:spLocks noGrp="1"/>
          </p:cNvSpPr>
          <p:nvPr>
            <p:ph type="body" idx="2"/>
          </p:nvPr>
        </p:nvSpPr>
        <p:spPr>
          <a:xfrm>
            <a:off x="4651962" y="1828800"/>
            <a:ext cx="3904076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36830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55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55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55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55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0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rgbClr val="0293E0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97" name="Google Shape;97;p10"/>
          <p:cNvGrpSpPr/>
          <p:nvPr/>
        </p:nvGrpSpPr>
        <p:grpSpPr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98" name="Google Shape;98;p10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99" name="Google Shape;99;p10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00" name="Google Shape;100;p10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01" name="Google Shape;101;p10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02" name="Google Shape;102;p10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andara"/>
              <a:buNone/>
              <a:defRPr sz="28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body" idx="1"/>
          </p:nvPr>
        </p:nvSpPr>
        <p:spPr>
          <a:xfrm>
            <a:off x="4868333" y="2785533"/>
            <a:ext cx="3818467" cy="2421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2286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05" name="Google Shape;105;p10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06" name="Google Shape;106;p10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08" name="Google Shape;108;p10"/>
          <p:cNvSpPr>
            <a:spLocks noGrp="1"/>
          </p:cNvSpPr>
          <p:nvPr>
            <p:ph type="pic" idx="2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stA="30000" endPos="30000" dist="5000" dir="5400000" sy="-100000" algn="bl" rotWithShape="0"/>
          </a:effectLst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Noto Sans Symbols"/>
              <a:buNone/>
              <a:defRPr sz="32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7" name="Google Shape;7;p1"/>
          <p:cNvGrpSpPr/>
          <p:nvPr/>
        </p:nvGrpSpPr>
        <p:grpSpPr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8" name="Google Shape;8;p1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9" name="Google Shape;9;p1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0" name="Google Shape;10;p1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-3905251" y="4294188"/>
              <a:ext cx="13027839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7" name="Google Shape;17;p1"/>
          <p:cNvSpPr txBox="1"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3"/>
          <p:cNvSpPr txBox="1"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40"/>
              <a:buFont typeface="Candara"/>
              <a:buNone/>
            </a:pPr>
            <a:r>
              <a:rPr lang="uk-UA" sz="324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Громадська рада </a:t>
            </a:r>
            <a:br>
              <a:rPr lang="uk-UA" sz="324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uk-UA" sz="324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при Національній раді України </a:t>
            </a:r>
            <a:br>
              <a:rPr lang="uk-UA" sz="324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uk-UA" sz="324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з питань телебачення і </a:t>
            </a:r>
            <a:br>
              <a:rPr lang="uk-UA" sz="324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uk-UA" sz="324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радіомовлення</a:t>
            </a:r>
            <a:endParaRPr sz="3240" b="1" i="0" u="none" strike="noStrike" cap="none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33" name="Google Shape;133;p13"/>
          <p:cNvSpPr txBox="1"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50"/>
              <a:buFont typeface="Noto Sans Symbols"/>
              <a:buNone/>
            </a:pPr>
            <a:endParaRPr sz="1850" b="1" i="0" u="none" strike="noStrike" cap="none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accent1"/>
              </a:buClr>
              <a:buSzPts val="2590"/>
              <a:buFont typeface="Noto Sans Symbols"/>
              <a:buNone/>
            </a:pPr>
            <a:r>
              <a:rPr lang="uk-UA" sz="2590" b="1" i="0" u="none" strike="noStrike" cap="none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</a:t>
            </a:r>
            <a:r>
              <a:rPr lang="uk-UA" sz="2590" b="1" i="0" u="none" strike="noStrike" cap="none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Інформація про діяльність 2017-2018 </a:t>
            </a:r>
            <a:r>
              <a:rPr lang="uk-UA" sz="2590" b="1" i="0" u="none" strike="noStrike" cap="none" dirty="0" smtClean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рр</a:t>
            </a:r>
            <a:r>
              <a:rPr lang="uk-UA" sz="2590" b="1" i="0" u="none" strike="noStrike" cap="none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., пропозиції з підвищення  ефективності</a:t>
            </a:r>
            <a:endParaRPr sz="2590" b="1" i="0" u="none" strike="noStrike" cap="none" dirty="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accent1"/>
              </a:buClr>
              <a:buSzPts val="2590"/>
              <a:buFont typeface="Noto Sans Symbols"/>
              <a:buNone/>
            </a:pPr>
            <a:r>
              <a:rPr lang="uk-UA" sz="2590" b="1" i="0" u="none" strike="noStrike" cap="none" dirty="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</a:t>
            </a:r>
            <a:endParaRPr sz="2590" b="1" i="0" u="none" strike="noStrike" cap="none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34" name="Google Shape;13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712" y="218843"/>
            <a:ext cx="2521355" cy="2098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4"/>
          <p:cNvSpPr txBox="1"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marR="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∗"/>
            </a:pPr>
            <a: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Проведено 12 засідань (в середньому один раз на  2 місяці)</a:t>
            </a:r>
            <a:endParaRPr dirty="0"/>
          </a:p>
          <a:p>
            <a:pPr marL="274320" marR="0" lvl="0" indent="-274320" algn="l" rtl="0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∗"/>
            </a:pPr>
            <a: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Ухвалено 38 рішень , з них – 5 шляхом он-лайн голосування</a:t>
            </a:r>
            <a:endParaRPr dirty="0"/>
          </a:p>
          <a:p>
            <a:pPr marL="274320" marR="0" lvl="0" indent="-274320" algn="l" rtl="0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∗"/>
            </a:pPr>
            <a: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ОНОВЛЕНО Положення, Затверджено Регламент </a:t>
            </a:r>
            <a:endParaRPr dirty="0"/>
          </a:p>
          <a:p>
            <a:pPr marL="274320" marR="0" lvl="0" indent="-274320" algn="l" rtl="0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∗"/>
            </a:pPr>
            <a: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Спілкування через створену розсилку, </a:t>
            </a:r>
            <a:r>
              <a:rPr lang="uk-UA" sz="2040" b="0" i="0" u="none" strike="noStrike" cap="none" dirty="0" smtClean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закриту сторінку </a:t>
            </a:r>
            <a: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FB</a:t>
            </a:r>
            <a:endParaRPr dirty="0"/>
          </a:p>
          <a:p>
            <a:pPr marL="274320" marR="0" lvl="0" indent="-274320" algn="l" rtl="0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∗"/>
            </a:pPr>
            <a: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 100 % прозорість: на сайті Національної ради функціонує спеціальний розділ «Громадська рада»</a:t>
            </a:r>
            <a:endParaRPr dirty="0"/>
          </a:p>
          <a:p>
            <a:pPr marL="274320" marR="0" lvl="0" indent="-274320" algn="l" rtl="0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∗"/>
            </a:pPr>
            <a: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У роботі ГР регулярно </a:t>
            </a:r>
            <a:r>
              <a:rPr lang="uk-UA" sz="2040" dirty="0">
                <a:solidFill>
                  <a:srgbClr val="016295"/>
                </a:solidFill>
              </a:rPr>
              <a:t>беруть </a:t>
            </a:r>
            <a: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участь члени Національної ради</a:t>
            </a:r>
            <a:r>
              <a:rPr lang="uk-UA" sz="2040" dirty="0">
                <a:solidFill>
                  <a:srgbClr val="016295"/>
                </a:solidFill>
              </a:rPr>
              <a:t>, </a:t>
            </a:r>
            <a: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представники апарату та  інші особи </a:t>
            </a:r>
            <a:br>
              <a:rPr lang="uk-UA" sz="204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</a:br>
            <a:endParaRPr sz="2040" b="0" i="0" u="none" strike="noStrike" cap="none" dirty="0">
              <a:solidFill>
                <a:srgbClr val="016295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</a:pPr>
            <a:r>
              <a:rPr lang="uk-UA"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          Загальна інформація</a:t>
            </a:r>
            <a:endParaRPr sz="13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41" name="Google Shape;14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7101" y="188640"/>
            <a:ext cx="1334070" cy="1108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15"/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5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59"/>
              <a:buFont typeface="Candara"/>
              <a:buNone/>
            </a:pPr>
            <a:r>
              <a:rPr lang="uk-UA" sz="3959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Рішення Громадської ради</a:t>
            </a:r>
            <a:br>
              <a:rPr lang="uk-UA" sz="3959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uk-UA" sz="3959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(тематика)</a:t>
            </a:r>
            <a:endParaRPr sz="3959" b="0" i="0" u="none" strike="noStrike" cap="none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48" name="Google Shape;148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504" y="225527"/>
            <a:ext cx="1335087" cy="1109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" name="Google Shape;153;p16"/>
          <p:cNvGraphicFramePr/>
          <p:nvPr>
            <p:extLst>
              <p:ext uri="{D42A27DB-BD31-4B8C-83A1-F6EECF244321}">
                <p14:modId xmlns:p14="http://schemas.microsoft.com/office/powerpoint/2010/main" val="243837931"/>
              </p:ext>
            </p:extLst>
          </p:nvPr>
        </p:nvGraphicFramePr>
        <p:xfrm>
          <a:off x="908918" y="2636912"/>
          <a:ext cx="7408850" cy="3931930"/>
        </p:xfrm>
        <a:graphic>
          <a:graphicData uri="http://schemas.openxmlformats.org/drawingml/2006/table">
            <a:tbl>
              <a:tblPr firstRow="1" bandRow="1">
                <a:noFill/>
                <a:tableStyleId>{9649E975-20C5-488F-BCDE-D42F28D87D41}</a:tableStyleId>
              </a:tblPr>
              <a:tblGrid>
                <a:gridCol w="3769250"/>
                <a:gridCol w="3639600"/>
              </a:tblGrid>
              <a:tr h="38884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-UA" sz="1800" u="none" strike="noStrike" cap="none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Обговорення проектів нормативно – правових  актів  з регулювання діяльності мовників, провайдерів  (~30% питань).  Зокрема, за пропозиціями ГР:</a:t>
                      </a:r>
                      <a:endParaRPr sz="1800" dirty="0">
                        <a:solidFill>
                          <a:schemeClr val="lt1"/>
                        </a:solidFill>
                        <a:latin typeface="Candara"/>
                        <a:ea typeface="Candara"/>
                        <a:cs typeface="Candara"/>
                        <a:sym typeface="Candara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>
                        <a:solidFill>
                          <a:schemeClr val="lt1"/>
                        </a:solidFill>
                        <a:latin typeface="Candara"/>
                        <a:ea typeface="Candara"/>
                        <a:cs typeface="Candara"/>
                        <a:sym typeface="Candara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-UA" sz="1800" b="0" i="1" u="none" strike="noStrike" cap="none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- збалансовано розмір ліцензійної </a:t>
                      </a:r>
                      <a:r>
                        <a:rPr lang="uk-UA" sz="1800" b="0" i="1" u="none" strike="noStrike" cap="none" dirty="0" smtClean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плати</a:t>
                      </a:r>
                      <a:endParaRPr sz="1800" b="0" i="0" u="none" strike="noStrike" cap="none" dirty="0">
                        <a:solidFill>
                          <a:schemeClr val="lt1"/>
                        </a:solidFill>
                        <a:latin typeface="Candara"/>
                        <a:ea typeface="Candara"/>
                        <a:cs typeface="Candara"/>
                        <a:sym typeface="Candara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strike="noStrike" cap="none" dirty="0">
                        <a:solidFill>
                          <a:schemeClr val="lt1"/>
                        </a:solidFill>
                        <a:latin typeface="Candara"/>
                        <a:ea typeface="Candara"/>
                        <a:cs typeface="Candara"/>
                        <a:sym typeface="Candara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-UA" sz="1800" b="0" i="0" u="none" strike="noStrike" cap="none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- спрощена  регуляція діяльності провайдерів</a:t>
                      </a:r>
                      <a:endParaRPr sz="1800" dirty="0">
                        <a:solidFill>
                          <a:schemeClr val="lt1"/>
                        </a:solidFill>
                        <a:latin typeface="Candara"/>
                        <a:ea typeface="Candara"/>
                        <a:cs typeface="Candara"/>
                        <a:sym typeface="Candara"/>
                      </a:endParaRPr>
                    </a:p>
                  </a:txBody>
                  <a:tcPr marL="82325" marR="82325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-UA" sz="1400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#Положення про порядок видачі ліцензії провайдера програмної послуги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-UA" sz="1400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#Методика розрахунків розмірів ліцензійного збору за видачу або продовження строку дії ліцензії на мовлення, ліцензії провайдера програмної послуги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-UA" sz="1400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#План розвитку національного </a:t>
                      </a:r>
                      <a:r>
                        <a:rPr lang="uk-UA" sz="1400" dirty="0" err="1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телерадіоінформаційного</a:t>
                      </a:r>
                      <a:r>
                        <a:rPr lang="uk-UA" sz="1400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 простору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-UA" sz="1400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#проект Закону України «Про державні та інші свята, пам’ятні дати і скорботні дні»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-UA" sz="1400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#Інструкції про порядок здійснення перевірок телерадіоорганізацій та провайдерів програмної послуги»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-UA" sz="1400" dirty="0">
                          <a:solidFill>
                            <a:schemeClr val="lt1"/>
                          </a:solidFill>
                          <a:latin typeface="Candara"/>
                          <a:ea typeface="Candara"/>
                          <a:cs typeface="Candara"/>
                          <a:sym typeface="Candara"/>
                        </a:rPr>
                        <a:t>#Про державне регулювання розміру абонентної плати за користування універсальною програмною послугою (не підтримано більшістю)…</a:t>
                      </a:r>
                      <a:endParaRPr sz="1400" dirty="0">
                        <a:solidFill>
                          <a:schemeClr val="lt1"/>
                        </a:solidFill>
                        <a:latin typeface="Candara"/>
                        <a:ea typeface="Candara"/>
                        <a:cs typeface="Candara"/>
                        <a:sym typeface="Candara"/>
                      </a:endParaRPr>
                    </a:p>
                  </a:txBody>
                  <a:tcPr marL="82325" marR="82325" marT="45725" marB="45725"/>
                </a:tc>
              </a:tr>
            </a:tbl>
          </a:graphicData>
        </a:graphic>
      </p:graphicFrame>
      <p:sp>
        <p:nvSpPr>
          <p:cNvPr id="154" name="Google Shape;154;p16"/>
          <p:cNvSpPr txBox="1">
            <a:spLocks noGrp="1"/>
          </p:cNvSpPr>
          <p:nvPr>
            <p:ph type="title"/>
          </p:nvPr>
        </p:nvSpPr>
        <p:spPr>
          <a:xfrm>
            <a:off x="457200" y="438411"/>
            <a:ext cx="8229600" cy="1853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80"/>
              <a:buFont typeface="Candara"/>
              <a:buNone/>
            </a:pPr>
            <a:r>
              <a:rPr lang="uk-UA" sz="2880" b="0" i="0" u="none" strike="noStrike" cap="none" dirty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Більшість рішень ГР  - </a:t>
            </a:r>
            <a:r>
              <a:rPr lang="uk-UA" sz="2880" b="0" i="0" u="none" strike="noStrike" cap="none" dirty="0" smtClean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/>
            </a:r>
            <a:br>
              <a:rPr lang="uk-UA" sz="2880" b="0" i="0" u="none" strike="noStrike" cap="none" dirty="0" smtClean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uk-UA" sz="2880" b="0" i="0" u="none" strike="noStrike" cap="none" dirty="0" smtClean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про </a:t>
            </a:r>
            <a:r>
              <a:rPr lang="uk-UA" sz="2880" dirty="0" smtClean="0"/>
              <a:t>необхідність </a:t>
            </a:r>
            <a:r>
              <a:rPr lang="uk-UA" sz="2880" b="0" i="0" u="none" strike="noStrike" cap="none" dirty="0" smtClean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дерегуляції діяльності </a:t>
            </a:r>
            <a:br>
              <a:rPr lang="uk-UA" sz="2880" b="0" i="0" u="none" strike="noStrike" cap="none" dirty="0" smtClean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uk-UA" sz="2880" b="0" i="0" u="none" strike="noStrike" cap="none" dirty="0" smtClean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провайдерів </a:t>
            </a:r>
            <a:r>
              <a:rPr lang="uk-UA" sz="2880" b="0" i="0" u="none" strike="noStrike" cap="none" dirty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і мовників</a:t>
            </a:r>
            <a:br>
              <a:rPr lang="uk-UA" sz="2880" b="0" i="0" u="none" strike="noStrike" cap="none" dirty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</a:br>
            <a:endParaRPr sz="2880" b="0" i="0" u="none" strike="noStrike" cap="none" dirty="0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55" name="Google Shape;15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375" y="188640"/>
            <a:ext cx="1335087" cy="1109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20"/>
              <a:buFont typeface="Candara"/>
              <a:buNone/>
            </a:pPr>
            <a:r>
              <a:rPr lang="uk-UA" sz="252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Позиційні рішення – про захист інформаційного простору   і захист інтересів дітей </a:t>
            </a:r>
            <a:br>
              <a:rPr lang="uk-UA" sz="252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uk-UA" sz="2160" b="1" i="0" u="none" strike="noStrike" cap="none">
                <a:solidFill>
                  <a:srgbClr val="3335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r>
              <a:rPr lang="uk-UA" sz="216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 </a:t>
            </a:r>
            <a:endParaRPr sz="2160" b="0" i="0" u="none" strike="noStrike" cap="none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61" name="Google Shape;161;p17"/>
          <p:cNvSpPr txBox="1"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75"/>
              <a:buFont typeface="Noto Sans Symbols"/>
              <a:buNone/>
            </a:pPr>
            <a:r>
              <a:rPr lang="uk-UA" sz="1375" b="0" i="0" u="none" strike="noStrike" cap="non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№14 від </a:t>
            </a:r>
            <a:r>
              <a:rPr lang="uk-UA" sz="137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07.03.2017 </a:t>
            </a:r>
            <a:r>
              <a:rPr lang="uk-UA" sz="1375" b="0" i="0" u="none" strike="noStrike" cap="non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про</a:t>
            </a:r>
            <a:r>
              <a:rPr lang="uk-UA" sz="1375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захист інформаційного простору від пропаганди держави-агресора</a:t>
            </a:r>
            <a:endParaRPr sz="1320" b="0" i="0" u="none" strike="noStrike" cap="none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62" name="Google Shape;162;p17"/>
          <p:cNvSpPr txBox="1">
            <a:spLocks noGrp="1"/>
          </p:cNvSpPr>
          <p:nvPr>
            <p:ph type="body" idx="2"/>
          </p:nvPr>
        </p:nvSpPr>
        <p:spPr>
          <a:xfrm>
            <a:off x="677332" y="3429000"/>
            <a:ext cx="3820055" cy="269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None/>
            </a:pPr>
            <a:endParaRPr sz="800" b="0" i="0" u="none" strike="noStrike" cap="none">
              <a:solidFill>
                <a:srgbClr val="3335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272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Noto Sans Symbols"/>
              <a:buNone/>
            </a:pPr>
            <a:r>
              <a:rPr lang="uk-UA" sz="1360" b="1" i="0" u="none" strike="noStrike" cap="none">
                <a:solidFill>
                  <a:srgbClr val="3335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Будь-які обмеження свободи вираження поглядів у кожному конкретному випадку мають застосовуватися як виключна санкція</a:t>
            </a:r>
            <a:r>
              <a:rPr lang="uk-UA" sz="1360" b="0" i="0" u="none" strike="noStrike" cap="none">
                <a:solidFill>
                  <a:srgbClr val="3335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коли всі інші заходи було вичерпано та ґрунтуватися на нормах законодавства …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272"/>
              </a:spcBef>
              <a:spcAft>
                <a:spcPts val="0"/>
              </a:spcAft>
              <a:buClr>
                <a:schemeClr val="accent1"/>
              </a:buClr>
              <a:buSzPts val="1360"/>
              <a:buFont typeface="Noto Sans Symbols"/>
              <a:buNone/>
            </a:pPr>
            <a:r>
              <a:rPr lang="uk-UA" sz="1360" b="0" i="0" u="none" strike="noStrike" cap="none">
                <a:solidFill>
                  <a:srgbClr val="3335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Національна рада не має законодавчо визначених повноважень для регулювання сучасного медіа-простору …Таке становище є дискримінаційним по відношенню до традиційних медіа та спотворює конкуренцію…</a:t>
            </a:r>
            <a:endParaRPr sz="1360" b="0" i="0" u="none" strike="noStrike" cap="none">
              <a:solidFill>
                <a:srgbClr val="3335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74320" marR="0" lvl="0" indent="-223520" algn="l" rtl="0">
              <a:lnSpc>
                <a:spcPct val="8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None/>
            </a:pPr>
            <a:endParaRPr sz="800" b="0" i="0" u="none" strike="noStrike" cap="none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63" name="Google Shape;163;p17"/>
          <p:cNvSpPr txBox="1">
            <a:spLocks noGrp="1"/>
          </p:cNvSpPr>
          <p:nvPr>
            <p:ph type="body" idx="3"/>
          </p:nvPr>
        </p:nvSpPr>
        <p:spPr>
          <a:xfrm>
            <a:off x="4648200" y="2678113"/>
            <a:ext cx="3822192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None/>
            </a:pPr>
            <a:r>
              <a:rPr lang="uk-UA" sz="13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№ 18 від 12.05.2017 про захист інтересів дітей та підлітків під час надання аудіовізуальних послуг</a:t>
            </a:r>
            <a:endParaRPr sz="1320" b="0" i="0" u="none" strike="noStrike" cap="none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64" name="Google Shape;164;p17"/>
          <p:cNvSpPr txBox="1">
            <a:spLocks noGrp="1"/>
          </p:cNvSpPr>
          <p:nvPr>
            <p:ph type="body" idx="4"/>
          </p:nvPr>
        </p:nvSpPr>
        <p:spPr>
          <a:xfrm>
            <a:off x="4645025" y="3429000"/>
            <a:ext cx="3822192" cy="269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ts val="2220"/>
              <a:buFont typeface="Noto Sans Symbols"/>
              <a:buNone/>
            </a:pPr>
            <a:r>
              <a:rPr lang="uk-UA" b="0" i="0" u="none" strike="noStrike" cap="none" dirty="0">
                <a:solidFill>
                  <a:srgbClr val="3335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Громадська рада наголошує на необхідності продовження та інтенсифікації роботи зі створення критеріїв завдання шкоди від споживання аудіовізуальної </a:t>
            </a:r>
            <a:r>
              <a:rPr lang="uk-UA" b="0" i="0" u="none" strike="noStrike" cap="none" dirty="0" err="1">
                <a:solidFill>
                  <a:srgbClr val="3335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медіапродукції</a:t>
            </a:r>
            <a:r>
              <a:rPr lang="uk-UA" b="0" i="0" u="none" strike="noStrike" cap="none" dirty="0">
                <a:solidFill>
                  <a:srgbClr val="3335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uk-UA" b="0" i="0" u="none" strike="noStrike" cap="none" dirty="0" smtClean="0">
                <a:solidFill>
                  <a:srgbClr val="3335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дітьми, іншими вразливими верствами населення.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ts val="1850"/>
              <a:buFont typeface="Noto Sans Symbols"/>
              <a:buNone/>
            </a:pPr>
            <a:endParaRPr sz="1850" b="0" i="0" u="none" strike="noStrike" cap="none" dirty="0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65" name="Google Shape;16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84168" y="860944"/>
            <a:ext cx="2052749" cy="1368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8"/>
          <p:cNvSpPr txBox="1">
            <a:spLocks noGrp="1"/>
          </p:cNvSpPr>
          <p:nvPr>
            <p:ph type="body" idx="1"/>
          </p:nvPr>
        </p:nvSpPr>
        <p:spPr>
          <a:xfrm>
            <a:off x="323527" y="2675467"/>
            <a:ext cx="8568953" cy="345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5BBAF6"/>
              </a:buClr>
              <a:buSzPts val="1800"/>
              <a:buFont typeface="Noto Sans Symbols"/>
              <a:buNone/>
            </a:pPr>
            <a:r>
              <a:rPr lang="uk-UA" sz="1800" b="1" i="0" u="none" strike="noStrike" cap="none" dirty="0">
                <a:solidFill>
                  <a:srgbClr val="5BBAF6"/>
                </a:solidFill>
                <a:latin typeface="Candara"/>
                <a:ea typeface="Candara"/>
                <a:cs typeface="Candara"/>
                <a:sym typeface="Candara"/>
              </a:rPr>
              <a:t>У цей період Нацрада вперше почала  застосувати санкції до мовників на  захист дитячої  аудиторії від шкідливого контенту, але  такі рішення виявилися спірними з огляду на недосконалість </a:t>
            </a:r>
            <a:r>
              <a:rPr lang="uk-UA" sz="1800" b="1" i="0" u="none" strike="noStrike" cap="none" dirty="0" smtClean="0">
                <a:solidFill>
                  <a:srgbClr val="5BBAF6"/>
                </a:solidFill>
                <a:latin typeface="Candara"/>
                <a:ea typeface="Candara"/>
                <a:cs typeface="Candara"/>
                <a:sym typeface="Candara"/>
              </a:rPr>
              <a:t>критеріїв.</a:t>
            </a:r>
            <a:endParaRPr dirty="0"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endParaRPr sz="1800" b="1" i="0" u="none" strike="noStrike" cap="none" dirty="0">
              <a:solidFill>
                <a:srgbClr val="5BBAF6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5BBAF6"/>
              </a:buClr>
              <a:buSzPts val="1800"/>
              <a:buFont typeface="Noto Sans Symbols"/>
              <a:buNone/>
            </a:pPr>
            <a:r>
              <a:rPr lang="uk-UA" sz="1800" b="1" i="0" u="none" strike="noStrike" cap="none" dirty="0">
                <a:solidFill>
                  <a:srgbClr val="5BBAF6"/>
                </a:solidFill>
                <a:latin typeface="Candara"/>
                <a:ea typeface="Candara"/>
                <a:cs typeface="Candara"/>
                <a:sym typeface="Candara"/>
              </a:rPr>
              <a:t>Два засідання Громадської  ради було присвячено збереженню аналогового телевізійного ефірного мовлення , видачі тимчасових дозволів місцевим мовникам </a:t>
            </a:r>
            <a:r>
              <a:rPr lang="uk-UA" sz="1800" b="1" i="0" u="none" strike="noStrike" cap="none" dirty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.</a:t>
            </a:r>
            <a:r>
              <a:rPr lang="uk-UA" sz="1800" b="1" i="0" u="none" strike="noStrike" cap="none" dirty="0">
                <a:solidFill>
                  <a:srgbClr val="5BBAF6"/>
                </a:solidFill>
                <a:latin typeface="Candara"/>
                <a:ea typeface="Candara"/>
                <a:cs typeface="Candara"/>
                <a:sym typeface="Candara"/>
              </a:rPr>
              <a:t>на прикордонних територіях, продовженню мовлення Національної суспільної телерадіокомпанії України до моменту повного переходу країни на цифрове мовлення, що знайшло підтримку Нацради і  було  відображено у відповідних нормативно-правових актах Держави.  </a:t>
            </a:r>
            <a:endParaRPr dirty="0"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endParaRPr sz="1800" b="1" i="0" u="none" strike="noStrike" cap="none" dirty="0">
              <a:solidFill>
                <a:srgbClr val="5BBAF6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5BBAF6"/>
              </a:buClr>
              <a:buSzPts val="1800"/>
              <a:buFont typeface="Noto Sans Symbols"/>
              <a:buNone/>
            </a:pPr>
            <a:r>
              <a:rPr lang="uk-UA" sz="1800" b="1" i="0" u="none" strike="noStrike" cap="none" dirty="0">
                <a:solidFill>
                  <a:srgbClr val="5BBAF6"/>
                </a:solidFill>
                <a:latin typeface="Candara"/>
                <a:ea typeface="Candara"/>
                <a:cs typeface="Candara"/>
                <a:sym typeface="Candara"/>
              </a:rPr>
              <a:t>Завдяки наполегливості членів Громадської ради, інформаційна к</a:t>
            </a:r>
            <a:r>
              <a:rPr lang="uk-UA" sz="1800" b="1" dirty="0">
                <a:solidFill>
                  <a:srgbClr val="5BBAF6"/>
                </a:solidFill>
              </a:rPr>
              <a:t>а</a:t>
            </a:r>
            <a:r>
              <a:rPr lang="uk-UA" sz="1800" b="1" i="0" u="none" strike="noStrike" cap="none" dirty="0">
                <a:solidFill>
                  <a:srgbClr val="5BBAF6"/>
                </a:solidFill>
                <a:latin typeface="Candara"/>
                <a:ea typeface="Candara"/>
                <a:cs typeface="Candara"/>
                <a:sym typeface="Candara"/>
              </a:rPr>
              <a:t>мпанія щодо переходу на цифрове мовлення  набула ознаки технологічної нейтральності: медіа інформували про різні технологічні </a:t>
            </a:r>
            <a:r>
              <a:rPr lang="uk-UA" sz="1800" b="1" i="0" u="none" strike="noStrike" cap="none" dirty="0" smtClean="0">
                <a:solidFill>
                  <a:srgbClr val="5BBAF6"/>
                </a:solidFill>
                <a:latin typeface="Candara"/>
                <a:ea typeface="Candara"/>
                <a:cs typeface="Candara"/>
                <a:sym typeface="Candara"/>
              </a:rPr>
              <a:t>способи отримання </a:t>
            </a:r>
            <a:r>
              <a:rPr lang="uk-UA" sz="1800" b="1" i="0" u="none" strike="noStrike" cap="none" dirty="0">
                <a:solidFill>
                  <a:srgbClr val="5BBAF6"/>
                </a:solidFill>
                <a:latin typeface="Candara"/>
                <a:ea typeface="Candara"/>
                <a:cs typeface="Candara"/>
                <a:sym typeface="Candara"/>
              </a:rPr>
              <a:t>цифрового телебачення. </a:t>
            </a:r>
            <a:endParaRPr dirty="0"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Noto Sans Symbols"/>
              <a:buNone/>
            </a:pPr>
            <a:endParaRPr sz="900" b="1" i="0" u="none" strike="noStrike" cap="none" dirty="0">
              <a:solidFill>
                <a:srgbClr val="5BBAF6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Noto Sans Symbols"/>
              <a:buNone/>
            </a:pPr>
            <a:endParaRPr sz="900" b="1" i="0" u="none" strike="noStrike" cap="none" dirty="0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"/>
              <a:buFont typeface="Noto Sans Symbols"/>
              <a:buNone/>
            </a:pPr>
            <a:endParaRPr sz="450" b="1" i="0" u="none" strike="noStrike" cap="none" dirty="0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"/>
              <a:buFont typeface="Noto Sans Symbols"/>
              <a:buNone/>
            </a:pPr>
            <a:r>
              <a:rPr lang="uk-UA" sz="450" b="1" i="0" u="none" strike="noStrike" cap="none" dirty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ля неповнолітніх, але  такі рішення виявилися спірними з огляду на недосконалість критеріїв </a:t>
            </a:r>
            <a:endParaRPr dirty="0"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"/>
              <a:buFont typeface="Noto Sans Symbols"/>
              <a:buNone/>
            </a:pPr>
            <a:r>
              <a:rPr lang="uk-UA" sz="450" b="1" i="0" u="none" strike="noStrike" cap="none" dirty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У цей період Нацрада почала  застосувати санкції до мовників щодо трансляції  шкідливого контенту для неповнолітніх, але  такі рішення виявилися спірними з огляду на недосконалість критеріїв </a:t>
            </a:r>
            <a:endParaRPr dirty="0"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"/>
              <a:buFont typeface="Noto Sans Symbols"/>
              <a:buNone/>
            </a:pPr>
            <a:r>
              <a:rPr lang="uk-UA" sz="450" b="1" i="0" u="none" strike="noStrike" cap="none" dirty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спірними з огляду на недосконалість критеріїв </a:t>
            </a:r>
            <a:endParaRPr dirty="0"/>
          </a:p>
          <a:p>
            <a:pPr marL="274320" marR="0" lvl="0" indent="-236220" algn="l" rtl="0">
              <a:lnSpc>
                <a:spcPct val="80000"/>
              </a:lnSpc>
              <a:spcBef>
                <a:spcPts val="12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Noto Sans Symbols"/>
              <a:buNone/>
            </a:pPr>
            <a:endParaRPr sz="600" b="0" i="0" u="none" strike="noStrike" cap="none" dirty="0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71" name="Google Shape;171;p18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Calibri"/>
              <a:buNone/>
            </a:pPr>
            <a:r>
              <a:rPr lang="uk-UA" sz="22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Більше чверті </a:t>
            </a:r>
            <a:r>
              <a:rPr lang="uk-UA" sz="22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рішень ГР  було присвячено </a:t>
            </a:r>
            <a:br>
              <a:rPr lang="uk-UA" sz="22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uk-UA" sz="22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обговоренню негативного впливу окремого </a:t>
            </a:r>
            <a:br>
              <a:rPr lang="uk-UA" sz="22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</a:br>
            <a:r>
              <a:rPr lang="uk-UA" sz="22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телевізійного контенту</a:t>
            </a:r>
            <a:endParaRPr sz="4400" b="0" i="0" u="none" strike="noStrike" cap="none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72" name="Google Shape;172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512" y="188640"/>
            <a:ext cx="1335087" cy="1109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9"/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160723" y="2630653"/>
            <a:ext cx="3620022" cy="204155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9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90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20"/>
              <a:buFont typeface="Candara"/>
              <a:buNone/>
            </a:pPr>
            <a:r>
              <a:rPr lang="uk-UA" sz="2520" b="1" i="0" u="none" strike="noStrike" cap="none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Більшість </a:t>
            </a:r>
            <a:r>
              <a:rPr lang="uk-UA" sz="2520" b="1" i="0" u="none" strike="noStrike" cap="none" dirty="0" smtClean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р</a:t>
            </a:r>
            <a:r>
              <a:rPr lang="uk-UA" sz="2520" b="1" dirty="0" smtClean="0">
                <a:solidFill>
                  <a:schemeClr val="lt1"/>
                </a:solidFill>
              </a:rPr>
              <a:t>екомендацій</a:t>
            </a:r>
            <a:r>
              <a:rPr lang="uk-UA" sz="2520" b="1" i="0" u="none" strike="noStrike" cap="none" dirty="0" smtClean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 </a:t>
            </a:r>
            <a:r>
              <a:rPr lang="uk-UA" sz="2520" b="1" i="0" u="none" strike="noStrike" cap="none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ГР, які знаходилися у компетенції Нацради, -  враховано. </a:t>
            </a:r>
            <a:endParaRPr sz="2520" b="1" i="0" u="none" strike="noStrike" cap="none" dirty="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79" name="Google Shape;179;p19"/>
          <p:cNvSpPr/>
          <p:nvPr/>
        </p:nvSpPr>
        <p:spPr>
          <a:xfrm>
            <a:off x="251520" y="2348880"/>
            <a:ext cx="4572000" cy="313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uk-UA" sz="2400" dirty="0" smtClean="0">
                <a:solidFill>
                  <a:schemeClr val="tx1"/>
                </a:solidFill>
                <a:latin typeface="Candara"/>
                <a:ea typeface="Candara"/>
                <a:cs typeface="Candara"/>
                <a:sym typeface="Candara"/>
              </a:rPr>
              <a:t>Але реформа </a:t>
            </a:r>
            <a:r>
              <a:rPr lang="uk-UA" sz="2400" dirty="0">
                <a:solidFill>
                  <a:schemeClr val="tx1"/>
                </a:solidFill>
                <a:latin typeface="Candara"/>
                <a:ea typeface="Candara"/>
                <a:cs typeface="Candara"/>
                <a:sym typeface="Candara"/>
              </a:rPr>
              <a:t>в цілому гальмується через те, що законодавча база застаріла і не відповідає  сучасному розвитку </a:t>
            </a:r>
            <a:r>
              <a:rPr lang="uk-UA" sz="2400" dirty="0" smtClean="0">
                <a:solidFill>
                  <a:schemeClr val="tx1"/>
                </a:solidFill>
                <a:latin typeface="Candara"/>
                <a:ea typeface="Candara"/>
                <a:cs typeface="Candara"/>
                <a:sym typeface="Candara"/>
              </a:rPr>
              <a:t>технологій. </a:t>
            </a:r>
            <a:r>
              <a:rPr lang="uk-UA" sz="2400" dirty="0" smtClean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Розрив </a:t>
            </a:r>
            <a:r>
              <a:rPr lang="uk-UA" sz="2400" dirty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умов діяльності між традиційними і новітніми медіа </a:t>
            </a:r>
            <a:r>
              <a:rPr lang="uk-UA" sz="2400" dirty="0" smtClean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збільшується.</a:t>
            </a:r>
            <a:endParaRPr sz="2400" dirty="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959"/>
              <a:buFont typeface="Candara"/>
              <a:buNone/>
            </a:pPr>
            <a:r>
              <a:rPr lang="uk-UA" sz="3959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Активно працювали члени Громадської ради</a:t>
            </a:r>
            <a:endParaRPr sz="3959" b="0" i="0" u="none" strike="noStrike" cap="none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85" name="Google Shape;185;p20"/>
          <p:cNvSpPr txBox="1">
            <a:spLocks noGrp="1"/>
          </p:cNvSpPr>
          <p:nvPr>
            <p:ph type="body" idx="1"/>
          </p:nvPr>
        </p:nvSpPr>
        <p:spPr>
          <a:xfrm>
            <a:off x="676655" y="2679192"/>
            <a:ext cx="3822192" cy="344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marR="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Сергій Сьомкін, ІТК</a:t>
            </a:r>
            <a:endParaRPr/>
          </a:p>
          <a:p>
            <a:pPr marL="274320" marR="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Наталія Клітна, АППК</a:t>
            </a:r>
            <a:endParaRPr sz="2400" b="0" i="0" u="none" strike="noStrike" cap="none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274320" marR="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Роман Головенко ІMІ</a:t>
            </a:r>
            <a:endParaRPr/>
          </a:p>
          <a:p>
            <a:pPr marL="274320" marR="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Любов Найдьонова, доктор психологічних наук</a:t>
            </a:r>
            <a:endParaRPr/>
          </a:p>
          <a:p>
            <a:pPr marL="274320" marR="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 Надія Колесникова, </a:t>
            </a:r>
            <a:r>
              <a:rPr lang="uk-UA">
                <a:solidFill>
                  <a:srgbClr val="073E87"/>
                </a:solidFill>
              </a:rPr>
              <a:t>спеціаліст з комунікаційних питань</a:t>
            </a:r>
            <a:endParaRPr/>
          </a:p>
          <a:p>
            <a:pPr marL="274320" marR="0" lvl="0" indent="-1219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None/>
            </a:pPr>
            <a:endParaRPr sz="2400" b="0" i="0" u="none" strike="noStrike" cap="none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274320" marR="0" lvl="0" indent="-1219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None/>
            </a:pPr>
            <a:endParaRPr sz="2400" b="0" i="0" u="none" strike="noStrike" cap="none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274320" marR="0" lvl="0" indent="-1219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endParaRPr sz="2400" b="0" i="0" u="none" strike="noStrike" cap="none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86" name="Google Shape;186;p20"/>
          <p:cNvSpPr txBox="1">
            <a:spLocks noGrp="1"/>
          </p:cNvSpPr>
          <p:nvPr>
            <p:ph type="body" idx="2"/>
          </p:nvPr>
        </p:nvSpPr>
        <p:spPr>
          <a:xfrm>
            <a:off x="4645152" y="2679192"/>
            <a:ext cx="3822192" cy="344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marR="0" lvl="0" indent="-2743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Вікторія Веселовська, ТАК TV</a:t>
            </a:r>
            <a:endParaRPr/>
          </a:p>
          <a:p>
            <a:pPr marL="274320" marR="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Ольга Большакова, НАМ</a:t>
            </a:r>
            <a:endParaRPr/>
          </a:p>
          <a:p>
            <a:pPr marL="274320" marR="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Олександр Федієнко ІнАУ</a:t>
            </a:r>
            <a:endParaRPr/>
          </a:p>
          <a:p>
            <a:pPr marL="274320" marR="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Костянтин Грицак, ТПУ</a:t>
            </a:r>
            <a:endParaRPr sz="2400" b="0" i="0" u="none" strike="noStrike" cap="none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274320" marR="0" lvl="0" indent="-2743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1B6FD"/>
              </a:buClr>
              <a:buSzPts val="2400"/>
              <a:buFont typeface="Noto Sans Symbols"/>
              <a:buChar char="∗"/>
            </a:pPr>
            <a:r>
              <a:rPr lang="uk-UA" sz="2400" b="0" i="0" u="none" strike="noStrike" cap="none">
                <a:solidFill>
                  <a:srgbClr val="073E87"/>
                </a:solidFill>
                <a:latin typeface="Candara"/>
                <a:ea typeface="Candara"/>
                <a:cs typeface="Candara"/>
                <a:sym typeface="Candara"/>
              </a:rPr>
              <a:t>Оксана Волошенюк, Інститут мистецтвознавства</a:t>
            </a:r>
            <a:endParaRPr sz="2400" b="0" i="0" u="none" strike="noStrike" cap="none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274320" marR="0" lvl="0" indent="-12192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endParaRPr sz="2400" b="0" i="0" u="none" strike="noStrike" cap="none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"/>
          <p:cNvSpPr txBox="1"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0" marR="0" lvl="0" indent="-274320" algn="l" rtl="0"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ts val="2000"/>
              <a:buFont typeface="Noto Sans Symbols"/>
              <a:buChar char="∗"/>
            </a:pPr>
            <a:r>
              <a:rPr lang="uk-UA" sz="200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Включення представника ГР до складу робочої групи на стадії розробки регуляторного акту Національної ради</a:t>
            </a:r>
            <a:endParaRPr dirty="0"/>
          </a:p>
          <a:p>
            <a:pPr marL="274320" marR="0" lvl="0" indent="-274320" algn="l" rtl="0">
              <a:spcBef>
                <a:spcPts val="400"/>
              </a:spcBef>
              <a:spcAft>
                <a:spcPts val="0"/>
              </a:spcAft>
              <a:buClr>
                <a:srgbClr val="31B6FD"/>
              </a:buClr>
              <a:buSzPts val="2000"/>
              <a:buFont typeface="Noto Sans Symbols"/>
              <a:buChar char="∗"/>
            </a:pPr>
            <a:r>
              <a:rPr lang="uk-UA" sz="200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Посилення зворотного зв'язку щодо прийнятих рішень ГР</a:t>
            </a:r>
            <a:endParaRPr sz="2000" b="0" i="0" u="none" strike="noStrike" cap="none" dirty="0">
              <a:solidFill>
                <a:srgbClr val="016295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274320" marR="0" lvl="0" indent="-274320" algn="l" rtl="0">
              <a:spcBef>
                <a:spcPts val="400"/>
              </a:spcBef>
              <a:spcAft>
                <a:spcPts val="0"/>
              </a:spcAft>
              <a:buClr>
                <a:srgbClr val="31B6FD"/>
              </a:buClr>
              <a:buSzPts val="2000"/>
              <a:buFont typeface="Noto Sans Symbols"/>
              <a:buChar char="∗"/>
            </a:pPr>
            <a:r>
              <a:rPr lang="uk-UA" sz="2000" b="0" i="0" u="none" strike="noStrike" cap="none" dirty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Спрощення доступу членів Громадської ради до Національної ради (перепустки</a:t>
            </a:r>
            <a:r>
              <a:rPr lang="uk-UA" sz="2000" b="0" i="0" u="none" strike="noStrike" cap="none" dirty="0" smtClean="0">
                <a:solidFill>
                  <a:srgbClr val="016295"/>
                </a:solidFill>
                <a:latin typeface="Candara"/>
                <a:ea typeface="Candara"/>
                <a:cs typeface="Candara"/>
                <a:sym typeface="Candara"/>
              </a:rPr>
              <a:t>)</a:t>
            </a:r>
          </a:p>
          <a:p>
            <a:pPr marL="274320" marR="0" lvl="0" indent="-274320" algn="l" rtl="0">
              <a:spcBef>
                <a:spcPts val="400"/>
              </a:spcBef>
              <a:spcAft>
                <a:spcPts val="0"/>
              </a:spcAft>
              <a:buClr>
                <a:srgbClr val="31B6FD"/>
              </a:buClr>
              <a:buSzPts val="2000"/>
              <a:buFont typeface="Noto Sans Symbols"/>
              <a:buChar char="∗"/>
            </a:pPr>
            <a:r>
              <a:rPr lang="uk-UA" sz="2000" dirty="0" smtClean="0">
                <a:solidFill>
                  <a:srgbClr val="016295"/>
                </a:solidFill>
              </a:rPr>
              <a:t>При розгляді кандидатур до складу наступної ГР з числа представників Ради поточного скликання, пропонується брати до уваги активність та регулярність участі претендентів у засіданнях</a:t>
            </a:r>
            <a:endParaRPr dirty="0"/>
          </a:p>
          <a:p>
            <a:pPr marL="274320" marR="0" lvl="0" indent="-147320" algn="l" rtl="0">
              <a:spcBef>
                <a:spcPts val="400"/>
              </a:spcBef>
              <a:spcAft>
                <a:spcPts val="0"/>
              </a:spcAft>
              <a:buClr>
                <a:srgbClr val="31B6FD"/>
              </a:buClr>
              <a:buSzPts val="2000"/>
              <a:buFont typeface="Noto Sans Symbols"/>
              <a:buNone/>
            </a:pPr>
            <a:endParaRPr sz="2000" b="0" i="0" u="none" strike="noStrike" cap="none" dirty="0">
              <a:solidFill>
                <a:srgbClr val="073E87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274320" marR="0" lvl="0" indent="-12192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endParaRPr sz="2400" b="0" i="0" u="none" strike="noStrike" cap="none" dirty="0">
              <a:solidFill>
                <a:schemeClr val="dk2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92" name="Google Shape;192;p21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andara"/>
              <a:buNone/>
            </a:pPr>
            <a:r>
              <a:rPr lang="uk-UA" sz="2800" b="1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Що могло б покращити роботу?</a:t>
            </a:r>
            <a:endParaRPr sz="2800" b="1" i="0" u="none" strike="noStrike" cap="none">
              <a:solidFill>
                <a:srgbClr val="FFFFFF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193" name="Google Shape;19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512" y="188640"/>
            <a:ext cx="1335087" cy="1109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лна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633</Words>
  <Application>Microsoft Office PowerPoint</Application>
  <PresentationFormat>Экран (4:3)</PresentationFormat>
  <Paragraphs>62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Helvetica Neue</vt:lpstr>
      <vt:lpstr>Calibri</vt:lpstr>
      <vt:lpstr>Noto Sans Symbols</vt:lpstr>
      <vt:lpstr>Candara</vt:lpstr>
      <vt:lpstr>Arial</vt:lpstr>
      <vt:lpstr>Волна</vt:lpstr>
      <vt:lpstr>Громадська рада  при Національній раді України  з питань телебачення і  радіомовлення</vt:lpstr>
      <vt:lpstr>          Загальна інформація</vt:lpstr>
      <vt:lpstr>Рішення Громадської ради (тематика)</vt:lpstr>
      <vt:lpstr>Більшість рішень ГР  -  про необхідність дерегуляції діяльності  провайдерів і мовників </vt:lpstr>
      <vt:lpstr>Позиційні рішення – про захист інформаційного простору   і захист інтересів дітей    </vt:lpstr>
      <vt:lpstr>Більше чверті рішень ГР  було присвячено  обговоренню негативного впливу окремого  телевізійного контенту</vt:lpstr>
      <vt:lpstr>Більшість рекомендацій ГР, які знаходилися у компетенції Нацради, -  враховано. </vt:lpstr>
      <vt:lpstr>Активно працювали члени Громадської ради</vt:lpstr>
      <vt:lpstr>Що могло б покращити роботу?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Громадська рада  при Національній раді України  з питань телебачення і  радіомовлення</dc:title>
  <dc:creator>Klitnaya</dc:creator>
  <cp:lastModifiedBy>Степаненко Інна Олександрівна</cp:lastModifiedBy>
  <cp:revision>6</cp:revision>
  <dcterms:modified xsi:type="dcterms:W3CDTF">2018-09-21T09:14:49Z</dcterms:modified>
</cp:coreProperties>
</file>