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1" r:id="rId6"/>
    <p:sldId id="265" r:id="rId7"/>
    <p:sldId id="266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89;&#1091;&#1111;&#1094;&#1080;&#1076;-&#1084;&#1077;&#1076;&#1110;&#1072;\&#1089;&#1091;&#1111;&#1094;&#1080;&#1076;2017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Динаміка суїцидів серед дітей</a:t>
            </a:r>
            <a:r>
              <a:rPr lang="uk-UA" baseline="0"/>
              <a:t> 10-14 років</a:t>
            </a:r>
            <a:endParaRPr lang="uk-UA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plotArea>
      <c:layout>
        <c:manualLayout>
          <c:layoutTarget val="inner"/>
          <c:xMode val="edge"/>
          <c:yMode val="edge"/>
          <c:x val="2.5620982159838716E-2"/>
          <c:y val="9.949652267877146E-2"/>
          <c:w val="0.95505534634257672"/>
          <c:h val="0.75727580803881478"/>
        </c:manualLayout>
      </c:layout>
      <c:lineChart>
        <c:grouping val="standard"/>
        <c:varyColors val="0"/>
        <c:ser>
          <c:idx val="0"/>
          <c:order val="0"/>
          <c:tx>
            <c:strRef>
              <c:f>matrix!$P$63</c:f>
              <c:strCache>
                <c:ptCount val="1"/>
                <c:pt idx="0">
                  <c:v>вік 10-14 хлопчики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635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1"/>
            <c:dispRSqr val="0"/>
            <c:dispEq val="0"/>
          </c:trendline>
          <c:cat>
            <c:numRef>
              <c:f>matrix!$Q$62:$U$62</c:f>
              <c:numCache>
                <c:formatCode>General</c:formatCode>
                <c:ptCount val="5"/>
                <c:pt idx="0">
                  <c:v>2013</c:v>
                </c:pt>
                <c:pt idx="1">
                  <c:v>14</c:v>
                </c:pt>
                <c:pt idx="2">
                  <c:v>15</c:v>
                </c:pt>
                <c:pt idx="3">
                  <c:v>16</c:v>
                </c:pt>
                <c:pt idx="4">
                  <c:v>17</c:v>
                </c:pt>
              </c:numCache>
            </c:numRef>
          </c:cat>
          <c:val>
            <c:numRef>
              <c:f>matrix!$Q$63:$U$63</c:f>
              <c:numCache>
                <c:formatCode>0.0</c:formatCode>
                <c:ptCount val="5"/>
                <c:pt idx="0">
                  <c:v>2.8241663918147588</c:v>
                </c:pt>
                <c:pt idx="1">
                  <c:v>2.1229877109339936</c:v>
                </c:pt>
                <c:pt idx="2">
                  <c:v>3.0295052922323484</c:v>
                </c:pt>
                <c:pt idx="3">
                  <c:v>1.7412537846663143</c:v>
                </c:pt>
                <c:pt idx="4">
                  <c:v>2.5587755668425989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3DA-4A58-BA3F-90194A7B2DAA}"/>
            </c:ext>
          </c:extLst>
        </c:ser>
        <c:ser>
          <c:idx val="1"/>
          <c:order val="1"/>
          <c:tx>
            <c:strRef>
              <c:f>matrix!$P$64</c:f>
              <c:strCache>
                <c:ptCount val="1"/>
                <c:pt idx="0">
                  <c:v>вік 10-14 дівчатка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635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forward val="1"/>
            <c:dispRSqr val="0"/>
            <c:dispEq val="0"/>
          </c:trendline>
          <c:cat>
            <c:numRef>
              <c:f>matrix!$Q$62:$U$62</c:f>
              <c:numCache>
                <c:formatCode>General</c:formatCode>
                <c:ptCount val="5"/>
                <c:pt idx="0">
                  <c:v>2013</c:v>
                </c:pt>
                <c:pt idx="1">
                  <c:v>14</c:v>
                </c:pt>
                <c:pt idx="2">
                  <c:v>15</c:v>
                </c:pt>
                <c:pt idx="3">
                  <c:v>16</c:v>
                </c:pt>
                <c:pt idx="4">
                  <c:v>17</c:v>
                </c:pt>
              </c:numCache>
            </c:numRef>
          </c:cat>
          <c:val>
            <c:numRef>
              <c:f>matrix!$Q$64:$U$64</c:f>
              <c:numCache>
                <c:formatCode>0.0</c:formatCode>
                <c:ptCount val="5"/>
                <c:pt idx="0">
                  <c:v>1.7018738441440142</c:v>
                </c:pt>
                <c:pt idx="1">
                  <c:v>1.1927623182528417</c:v>
                </c:pt>
                <c:pt idx="2">
                  <c:v>1.7864312087651719</c:v>
                </c:pt>
                <c:pt idx="3">
                  <c:v>0.88891434915172884</c:v>
                </c:pt>
                <c:pt idx="4">
                  <c:v>0.82860424721822024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3DA-4A58-BA3F-90194A7B2D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5148767"/>
        <c:axId val="535143359"/>
      </c:lineChart>
      <c:catAx>
        <c:axId val="535148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535143359"/>
        <c:crosses val="autoZero"/>
        <c:auto val="1"/>
        <c:lblAlgn val="ctr"/>
        <c:lblOffset val="100"/>
        <c:noMultiLvlLbl val="0"/>
      </c:catAx>
      <c:valAx>
        <c:axId val="535143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5351487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5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17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3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7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3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9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17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23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60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4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CA0CB-14F8-4253-BBAC-6B8A29EE3D08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07267-25BD-4808-8CBB-43405F70C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8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Психологічні</a:t>
            </a:r>
            <a:r>
              <a:rPr lang="ru-RU" dirty="0" smtClean="0"/>
              <a:t> </a:t>
            </a:r>
            <a:r>
              <a:rPr lang="ru-RU" dirty="0" err="1" smtClean="0"/>
              <a:t>особливості</a:t>
            </a:r>
            <a:r>
              <a:rPr lang="ru-RU" dirty="0" smtClean="0"/>
              <a:t> </a:t>
            </a:r>
            <a:r>
              <a:rPr lang="ru-RU" dirty="0" err="1"/>
              <a:t>інформування</a:t>
            </a:r>
            <a:r>
              <a:rPr lang="ru-RU" dirty="0"/>
              <a:t> </a:t>
            </a:r>
            <a:r>
              <a:rPr lang="ru-RU" dirty="0" err="1"/>
              <a:t>громадськості</a:t>
            </a:r>
            <a:r>
              <a:rPr lang="ru-RU" dirty="0"/>
              <a:t> про </a:t>
            </a:r>
            <a:r>
              <a:rPr lang="ru-RU" dirty="0" err="1" smtClean="0"/>
              <a:t>дитячі</a:t>
            </a:r>
            <a:r>
              <a:rPr lang="ru-RU" dirty="0" smtClean="0"/>
              <a:t> </a:t>
            </a:r>
            <a:r>
              <a:rPr lang="ru-RU" dirty="0" err="1" smtClean="0"/>
              <a:t>смерті</a:t>
            </a:r>
            <a:r>
              <a:rPr lang="ru-RU" dirty="0" smtClean="0"/>
              <a:t> і </a:t>
            </a:r>
            <a:r>
              <a:rPr lang="ru-RU" dirty="0" err="1" smtClean="0"/>
              <a:t>кібервплив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83755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Найдьонова Любов Антонівна</a:t>
            </a:r>
          </a:p>
          <a:p>
            <a:r>
              <a:rPr lang="uk-UA" dirty="0"/>
              <a:t>д</a:t>
            </a:r>
            <a:r>
              <a:rPr lang="uk-UA" dirty="0" smtClean="0"/>
              <a:t>октор психологічних наук, член-кореспондент НАПН України</a:t>
            </a:r>
          </a:p>
          <a:p>
            <a:r>
              <a:rPr lang="uk-UA" dirty="0"/>
              <a:t>з</a:t>
            </a:r>
            <a:r>
              <a:rPr lang="uk-UA" dirty="0" smtClean="0"/>
              <a:t>аступник директора з наукової роботи Інституту соціальної </a:t>
            </a:r>
            <a:br>
              <a:rPr lang="uk-UA" dirty="0" smtClean="0"/>
            </a:br>
            <a:r>
              <a:rPr lang="uk-UA" dirty="0" smtClean="0"/>
              <a:t>та політичної психології НАПН України</a:t>
            </a:r>
          </a:p>
          <a:p>
            <a:r>
              <a:rPr lang="uk-UA" dirty="0" smtClean="0"/>
              <a:t>Президент Української асоціації </a:t>
            </a:r>
            <a:r>
              <a:rPr lang="uk-UA" dirty="0" err="1" smtClean="0"/>
              <a:t>медіапсихологів</a:t>
            </a:r>
            <a:r>
              <a:rPr lang="uk-UA" dirty="0" smtClean="0"/>
              <a:t> і </a:t>
            </a:r>
            <a:r>
              <a:rPr lang="uk-UA" dirty="0" err="1" smtClean="0"/>
              <a:t>медіапедагогів</a:t>
            </a:r>
            <a:endParaRPr lang="uk-UA" dirty="0" smtClean="0"/>
          </a:p>
          <a:p>
            <a:r>
              <a:rPr lang="uk-UA" dirty="0" smtClean="0"/>
              <a:t>Член Громадської ради при Національній раді з питань телебачення </a:t>
            </a:r>
            <a:br>
              <a:rPr lang="uk-UA" dirty="0" smtClean="0"/>
            </a:br>
            <a:r>
              <a:rPr lang="uk-UA" dirty="0" smtClean="0"/>
              <a:t>і радіомовлення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7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Проблема підліткових суїцидів</a:t>
            </a:r>
            <a:endParaRPr lang="en-US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192768"/>
              </p:ext>
            </p:extLst>
          </p:nvPr>
        </p:nvGraphicFramePr>
        <p:xfrm>
          <a:off x="5146764" y="1541418"/>
          <a:ext cx="6731728" cy="46373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1156">
                  <a:extLst>
                    <a:ext uri="{9D8B030D-6E8A-4147-A177-3AD203B41FA5}">
                      <a16:colId xmlns:a16="http://schemas.microsoft.com/office/drawing/2014/main" val="4182243815"/>
                    </a:ext>
                  </a:extLst>
                </a:gridCol>
                <a:gridCol w="611776">
                  <a:extLst>
                    <a:ext uri="{9D8B030D-6E8A-4147-A177-3AD203B41FA5}">
                      <a16:colId xmlns:a16="http://schemas.microsoft.com/office/drawing/2014/main" val="427195115"/>
                    </a:ext>
                  </a:extLst>
                </a:gridCol>
                <a:gridCol w="841466">
                  <a:extLst>
                    <a:ext uri="{9D8B030D-6E8A-4147-A177-3AD203B41FA5}">
                      <a16:colId xmlns:a16="http://schemas.microsoft.com/office/drawing/2014/main" val="3305984865"/>
                    </a:ext>
                  </a:extLst>
                </a:gridCol>
                <a:gridCol w="841466">
                  <a:extLst>
                    <a:ext uri="{9D8B030D-6E8A-4147-A177-3AD203B41FA5}">
                      <a16:colId xmlns:a16="http://schemas.microsoft.com/office/drawing/2014/main" val="285501441"/>
                    </a:ext>
                  </a:extLst>
                </a:gridCol>
                <a:gridCol w="841466">
                  <a:extLst>
                    <a:ext uri="{9D8B030D-6E8A-4147-A177-3AD203B41FA5}">
                      <a16:colId xmlns:a16="http://schemas.microsoft.com/office/drawing/2014/main" val="3236075382"/>
                    </a:ext>
                  </a:extLst>
                </a:gridCol>
                <a:gridCol w="841466">
                  <a:extLst>
                    <a:ext uri="{9D8B030D-6E8A-4147-A177-3AD203B41FA5}">
                      <a16:colId xmlns:a16="http://schemas.microsoft.com/office/drawing/2014/main" val="3557760196"/>
                    </a:ext>
                  </a:extLst>
                </a:gridCol>
                <a:gridCol w="841466">
                  <a:extLst>
                    <a:ext uri="{9D8B030D-6E8A-4147-A177-3AD203B41FA5}">
                      <a16:colId xmlns:a16="http://schemas.microsoft.com/office/drawing/2014/main" val="755986615"/>
                    </a:ext>
                  </a:extLst>
                </a:gridCol>
                <a:gridCol w="841466">
                  <a:extLst>
                    <a:ext uri="{9D8B030D-6E8A-4147-A177-3AD203B41FA5}">
                      <a16:colId xmlns:a16="http://schemas.microsoft.com/office/drawing/2014/main" val="497147527"/>
                    </a:ext>
                  </a:extLst>
                </a:gridCol>
              </a:tblGrid>
              <a:tr h="486538"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2012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2013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2014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2015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2016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2017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2018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73967482"/>
                  </a:ext>
                </a:extLst>
              </a:tr>
              <a:tr h="1079505">
                <a:tc>
                  <a:txBody>
                    <a:bodyPr/>
                    <a:lstStyle/>
                    <a:p>
                      <a:pPr algn="l" fontAlgn="b"/>
                      <a:r>
                        <a:rPr lang="uk-UA" sz="1800" u="none" strike="noStrike">
                          <a:effectLst/>
                        </a:rPr>
                        <a:t>вік 10-14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 dirty="0">
                          <a:effectLst/>
                        </a:rPr>
                        <a:t>53</a:t>
                      </a:r>
                      <a:endParaRPr lang="uk-UA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49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35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48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26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34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26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45141417"/>
                  </a:ext>
                </a:extLst>
              </a:tr>
              <a:tr h="1505226"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30185507"/>
                  </a:ext>
                </a:extLst>
              </a:tr>
              <a:tr h="486538">
                <a:tc>
                  <a:txBody>
                    <a:bodyPr/>
                    <a:lstStyle/>
                    <a:p>
                      <a:pPr algn="l" fontAlgn="b"/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2012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2013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2014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2015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2016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2017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2018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13515048"/>
                  </a:ext>
                </a:extLst>
              </a:tr>
              <a:tr h="1079505">
                <a:tc>
                  <a:txBody>
                    <a:bodyPr/>
                    <a:lstStyle/>
                    <a:p>
                      <a:pPr algn="l" fontAlgn="b"/>
                      <a:r>
                        <a:rPr lang="uk-UA" sz="1800" u="none" strike="noStrike">
                          <a:effectLst/>
                        </a:rPr>
                        <a:t>вік 15-19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 dirty="0">
                          <a:effectLst/>
                        </a:rPr>
                        <a:t>277</a:t>
                      </a:r>
                      <a:endParaRPr lang="uk-UA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263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198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222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189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>
                          <a:effectLst/>
                        </a:rPr>
                        <a:t>134</a:t>
                      </a:r>
                      <a:endParaRPr lang="uk-UA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800" u="none" strike="noStrike" dirty="0">
                          <a:effectLst/>
                        </a:rPr>
                        <a:t>131</a:t>
                      </a:r>
                      <a:endParaRPr lang="uk-UA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02281454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98" y="1384663"/>
            <a:ext cx="5090827" cy="39123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691" y="5551714"/>
            <a:ext cx="5003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r>
              <a:rPr lang="uk-UA" dirty="0" smtClean="0"/>
              <a:t>Хиби державної статистики:</a:t>
            </a:r>
          </a:p>
          <a:p>
            <a:r>
              <a:rPr lang="uk-UA" dirty="0" smtClean="0"/>
              <a:t>Смертність через </a:t>
            </a:r>
            <a:r>
              <a:rPr lang="uk-UA" dirty="0" err="1" smtClean="0"/>
              <a:t>самоушкодження</a:t>
            </a:r>
            <a:endParaRPr lang="uk-UA" dirty="0" smtClean="0"/>
          </a:p>
          <a:p>
            <a:r>
              <a:rPr lang="uk-UA" dirty="0" smtClean="0"/>
              <a:t>- падіння, потоплення, отруєння – не враховано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869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Проблема впливу медіа на суїциди</a:t>
            </a:r>
            <a:endParaRPr lang="en-US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024800"/>
              </p:ext>
            </p:extLst>
          </p:nvPr>
        </p:nvGraphicFramePr>
        <p:xfrm>
          <a:off x="459377" y="1263922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645403"/>
              </p:ext>
            </p:extLst>
          </p:nvPr>
        </p:nvGraphicFramePr>
        <p:xfrm>
          <a:off x="459377" y="5946049"/>
          <a:ext cx="7924800" cy="5067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22610709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0728912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4632531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1467121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8679857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664587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203247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0155089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7249684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8068142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1555589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5700874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6425591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uk-UA" sz="1600" u="none" strike="noStrike">
                          <a:effectLst/>
                        </a:rPr>
                        <a:t>2005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2006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2007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2008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2009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2016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2017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25537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45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33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38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34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34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33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 dirty="0">
                          <a:effectLst/>
                        </a:rPr>
                        <a:t>44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34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29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>
                          <a:effectLst/>
                        </a:rPr>
                        <a:t>17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uk-UA" sz="1600" u="none" strike="noStrike" dirty="0">
                          <a:effectLst/>
                        </a:rPr>
                        <a:t>34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98374678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90411" y="5615260"/>
            <a:ext cx="181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 100 </a:t>
            </a:r>
            <a:r>
              <a:rPr lang="uk-UA" dirty="0" err="1" smtClean="0"/>
              <a:t>тис.осіб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75250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Український досвід 2017 р. «сині кити»</a:t>
            </a:r>
            <a:endParaRPr lang="uk-UA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11" y="1438836"/>
            <a:ext cx="13730544" cy="581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171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Акт № 2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07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Цитати АКТ № 2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b="1" dirty="0"/>
              <a:t>3</a:t>
            </a:r>
            <a:r>
              <a:rPr lang="uk-UA" dirty="0"/>
              <a:t>. Основним принципом висвітлення теми суїциду є поширення такої інформації у формах та в способах, що не допускають:</a:t>
            </a:r>
          </a:p>
          <a:p>
            <a:r>
              <a:rPr lang="uk-UA" dirty="0"/>
              <a:t>а) заохочення або спонукання до нових суїцидів з мотивів наслідування (відповідно до положень, передбачених пунктом 4 цього акту);</a:t>
            </a:r>
          </a:p>
          <a:p>
            <a:r>
              <a:rPr lang="uk-UA" dirty="0"/>
              <a:t>б) додаткової психічної травматизації рідних і близьких осіб, що вчинили суїцид, та осіб, що вчинили спробу суїциду (відповідно до положень, передбачених пунктом 5 цього акту);</a:t>
            </a:r>
          </a:p>
          <a:p>
            <a:r>
              <a:rPr lang="uk-UA" dirty="0"/>
              <a:t>в) травматизації, шокування та залякування аудиторії, особливо, дитячої (відповідно до положень, передбачених пунктом 6 цього акту).</a:t>
            </a:r>
          </a:p>
          <a:p>
            <a:r>
              <a:rPr lang="uk-UA" dirty="0"/>
              <a:t>З огляду на зазначене вище, положення цього акту не поширюються на суїциди, які не створюють загроз, передбачених частиною першою цього пункту, а саме на суїциди, вчинені з вагомих підстав, зокрема, задля того, щоб уникнути тяжких тілесних страждань (внаслідок катувань, болісних невиліковних </a:t>
            </a:r>
            <a:r>
              <a:rPr lang="uk-UA" dirty="0" err="1"/>
              <a:t>хвороб</a:t>
            </a:r>
            <a:r>
              <a:rPr lang="uk-UA" dirty="0"/>
              <a:t> тощо) або не припустити страждань та смерті інших осіб (внаслідок розкриття військової таємниці тощо). Але в цих випадках бажано не використовувати слова «суїцид», «самогубство» та подібні означення, щоб уникнути нормалізації цього явища.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3455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Цитати АКТ № 2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b="1" dirty="0"/>
              <a:t>4</a:t>
            </a:r>
            <a:r>
              <a:rPr lang="uk-UA" dirty="0"/>
              <a:t>. Основними факторами, які впливають на вчинення нових суїцидів з мотивів наслідування та які небажані при поширенні інформації про суїцид, є:</a:t>
            </a:r>
          </a:p>
          <a:p>
            <a:r>
              <a:rPr lang="uk-UA" dirty="0"/>
              <a:t>а) </a:t>
            </a:r>
            <a:r>
              <a:rPr lang="uk-UA" dirty="0">
                <a:solidFill>
                  <a:srgbClr val="FF0000"/>
                </a:solidFill>
              </a:rPr>
              <a:t>романтизація</a:t>
            </a:r>
            <a:r>
              <a:rPr lang="uk-UA" dirty="0"/>
              <a:t>, естетизація та/або </a:t>
            </a:r>
            <a:r>
              <a:rPr lang="uk-UA" dirty="0">
                <a:solidFill>
                  <a:srgbClr val="FF0000"/>
                </a:solidFill>
              </a:rPr>
              <a:t>героїзація </a:t>
            </a:r>
            <a:r>
              <a:rPr lang="uk-UA" dirty="0"/>
              <a:t>суїциду та/або особи, яка його вчинила або намагалася вчинити, зокрема, зображення тіла особи, яка вчинила самогубство, цитування або показ чіткого зображення повного тексту емоційної передсмертної записки, схвалення факту самогубства тощо;</a:t>
            </a:r>
          </a:p>
          <a:p>
            <a:r>
              <a:rPr lang="uk-UA" dirty="0"/>
              <a:t>б) поширення </a:t>
            </a:r>
            <a:r>
              <a:rPr lang="uk-UA" dirty="0">
                <a:solidFill>
                  <a:srgbClr val="FF0000"/>
                </a:solidFill>
              </a:rPr>
              <a:t>деталізованої</a:t>
            </a:r>
            <a:r>
              <a:rPr lang="uk-UA" dirty="0"/>
              <a:t> інформації про спосіб вчинення самогубства та наслідки суїциду в описовій формі або через демонстрацію місця вчинення самогубства (особливо, якщо в цьому місці було вчинено кілька самогубств), предметів, за допомогою яких було вчинено самогубство (наприклад: </a:t>
            </a:r>
            <a:r>
              <a:rPr lang="uk-UA" dirty="0">
                <a:solidFill>
                  <a:srgbClr val="FF0000"/>
                </a:solidFill>
              </a:rPr>
              <a:t>назва медичного препарату чи доза</a:t>
            </a:r>
            <a:r>
              <a:rPr lang="uk-UA" dirty="0"/>
              <a:t>, характеристики інструменту вчинення самогубства), тіла особи, яка вчинила самогубство, та завданих цим пошкоджень (крім випадків, коли це необхідно для досягнення мети, передбаченої пунктом 1);</a:t>
            </a:r>
          </a:p>
          <a:p>
            <a:r>
              <a:rPr lang="uk-UA" dirty="0"/>
              <a:t>в) поширення інформації про те, що суїцид може стати способом вирішення проблеми ( зокрема, спекулювання на розкаянні близьких, звинуваченні ними себе в самогубстві іншої людини);</a:t>
            </a:r>
          </a:p>
          <a:p>
            <a:r>
              <a:rPr lang="uk-UA" dirty="0"/>
              <a:t>г) деталізоване обговорення вчинення суїциду популярними особами (за винятком розслідування обставин смерті); порівняння особи, яка вчинила самогубство, з героями літератури чи кінематографу (наприклад, Ромео чи Джульєттою), використання висловлювань на кшталт «епідемія самогубств», «місто з найвищим рівнем самогубств», «міст самогубців», «будинок самогубців» тощо;</a:t>
            </a:r>
          </a:p>
          <a:p>
            <a:r>
              <a:rPr lang="uk-UA" dirty="0"/>
              <a:t>д) поширення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адрес інтернет-джерел</a:t>
            </a:r>
            <a:r>
              <a:rPr lang="uk-UA" dirty="0"/>
              <a:t>, які пропагують або провокують суїцид (зокрема на </a:t>
            </a:r>
            <a:r>
              <a:rPr lang="uk-UA" dirty="0" err="1"/>
              <a:t>скріншотах</a:t>
            </a:r>
            <a:r>
              <a:rPr lang="uk-UA" dirty="0"/>
              <a:t>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1254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Події 2021 р. «таблетки</a:t>
            </a:r>
            <a:r>
              <a:rPr lang="uk-UA" dirty="0" smtClean="0"/>
              <a:t>»</a:t>
            </a:r>
            <a:br>
              <a:rPr lang="uk-UA" dirty="0" smtClean="0"/>
            </a:br>
            <a:r>
              <a:rPr lang="uk-UA" dirty="0" smtClean="0"/>
              <a:t>Кластер суїциду</a:t>
            </a:r>
            <a:r>
              <a:rPr lang="uk-UA" dirty="0" smtClean="0"/>
              <a:t> (моніторинг)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Романтизація: нерозділене кохання</a:t>
            </a:r>
          </a:p>
          <a:p>
            <a:pPr marL="0" indent="0">
              <a:buNone/>
            </a:pPr>
            <a:r>
              <a:rPr lang="uk-UA" dirty="0" smtClean="0"/>
              <a:t>Героїзація: ідуть на ризик щоб отримати емоції і враження, вирішили повторити… подвиг, моторошний експеримент</a:t>
            </a:r>
          </a:p>
          <a:p>
            <a:pPr marL="0" indent="0">
              <a:buNone/>
            </a:pPr>
            <a:r>
              <a:rPr lang="uk-UA" dirty="0" smtClean="0"/>
              <a:t>Популяризація: </a:t>
            </a:r>
            <a:r>
              <a:rPr lang="uk-UA" dirty="0" err="1" smtClean="0"/>
              <a:t>флешмоб</a:t>
            </a:r>
            <a:r>
              <a:rPr lang="uk-UA" dirty="0" smtClean="0"/>
              <a:t>, </a:t>
            </a:r>
            <a:r>
              <a:rPr lang="uk-UA" dirty="0" err="1" smtClean="0"/>
              <a:t>челендж</a:t>
            </a:r>
            <a:r>
              <a:rPr lang="uk-UA" dirty="0" smtClean="0"/>
              <a:t> </a:t>
            </a:r>
            <a:r>
              <a:rPr lang="uk-UA" dirty="0"/>
              <a:t>немов </a:t>
            </a:r>
            <a:r>
              <a:rPr lang="uk-UA" dirty="0" smtClean="0"/>
              <a:t>вірус</a:t>
            </a:r>
          </a:p>
          <a:p>
            <a:pPr marL="0" indent="0">
              <a:buNone/>
            </a:pPr>
            <a:r>
              <a:rPr lang="uk-UA" dirty="0" smtClean="0"/>
              <a:t>Загальний баланс (про наслідки): Дівчатам вже краще, вони жартують, а голова громади готова на крайнощі – заборонити дітям продавати препарати в аптеці без рецептів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00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Саморегуляція </a:t>
            </a:r>
            <a:r>
              <a:rPr lang="uk-UA" dirty="0" smtClean="0"/>
              <a:t>медіа: </a:t>
            </a:r>
            <a:br>
              <a:rPr lang="uk-UA" dirty="0" smtClean="0"/>
            </a:br>
            <a:r>
              <a:rPr lang="uk-UA" dirty="0" smtClean="0"/>
              <a:t>висвітлення складних тем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Потрібні організаційні процедури для впровадження актів саморегуляції, забезпечення їх дотримання</a:t>
            </a:r>
          </a:p>
          <a:p>
            <a:r>
              <a:rPr lang="uk-UA" dirty="0" smtClean="0"/>
              <a:t>Проблема інтернет-джерел при формуванні інформаційної хвилі, загальна проблема регулювання інтернет-видань, </a:t>
            </a:r>
            <a:r>
              <a:rPr lang="uk-UA" dirty="0" err="1" smtClean="0"/>
              <a:t>соцмереж</a:t>
            </a:r>
            <a:endParaRPr lang="uk-UA" dirty="0" smtClean="0"/>
          </a:p>
          <a:p>
            <a:r>
              <a:rPr lang="uk-UA" dirty="0" smtClean="0"/>
              <a:t>Використання повідомлень ювенальної поліції, </a:t>
            </a:r>
            <a:r>
              <a:rPr lang="uk-UA" dirty="0" err="1" smtClean="0"/>
              <a:t>кіберполіції</a:t>
            </a:r>
            <a:endParaRPr lang="uk-UA" dirty="0" smtClean="0"/>
          </a:p>
          <a:p>
            <a:r>
              <a:rPr lang="uk-UA" dirty="0" smtClean="0"/>
              <a:t>Висвітлення реагування освітян</a:t>
            </a:r>
          </a:p>
          <a:p>
            <a:r>
              <a:rPr lang="uk-UA" dirty="0" smtClean="0"/>
              <a:t>АЛГОРИТМ подачі потенційно </a:t>
            </a:r>
            <a:r>
              <a:rPr lang="uk-UA" dirty="0" err="1" smtClean="0"/>
              <a:t>травмівної</a:t>
            </a:r>
            <a:r>
              <a:rPr lang="uk-UA" dirty="0" smtClean="0"/>
              <a:t> інформації:</a:t>
            </a:r>
          </a:p>
          <a:p>
            <a:pPr lvl="1"/>
            <a:r>
              <a:rPr lang="uk-UA" dirty="0" smtClean="0"/>
              <a:t>Стабілізація (акцент на силі здолати виклик), </a:t>
            </a:r>
          </a:p>
          <a:p>
            <a:pPr lvl="1"/>
            <a:r>
              <a:rPr lang="uk-UA" dirty="0" smtClean="0"/>
              <a:t>конфронтація (розповідь про подію), </a:t>
            </a:r>
          </a:p>
          <a:p>
            <a:pPr lvl="1"/>
            <a:r>
              <a:rPr lang="uk-UA" dirty="0" smtClean="0"/>
              <a:t>інтеграція (акцент на співробітництві – що може зробити глядач) </a:t>
            </a:r>
            <a:r>
              <a:rPr lang="uk-U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358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710</Words>
  <Application>Microsoft Office PowerPoint</Application>
  <PresentationFormat>Широкоэкранный</PresentationFormat>
  <Paragraphs>101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Тема Office</vt:lpstr>
      <vt:lpstr>Психологічні особливості інформування громадськості про дитячі смерті і кібервплив</vt:lpstr>
      <vt:lpstr>Проблема підліткових суїцидів</vt:lpstr>
      <vt:lpstr>Проблема впливу медіа на суїциди</vt:lpstr>
      <vt:lpstr>Український досвід 2017 р. «сині кити»</vt:lpstr>
      <vt:lpstr>Акт № 2</vt:lpstr>
      <vt:lpstr>Цитати АКТ № 2</vt:lpstr>
      <vt:lpstr>Цитати АКТ № 2</vt:lpstr>
      <vt:lpstr>Події 2021 р. «таблетки» Кластер суїциду (моніторинг) </vt:lpstr>
      <vt:lpstr>Саморегуляція медіа:  висвітлення складних тем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Психологічні особливості інформування громадськості про дитячі смерті і кібервплив</dc:title>
  <dc:creator>Найденова Любовь</dc:creator>
  <cp:lastModifiedBy>Lyubov</cp:lastModifiedBy>
  <cp:revision>10</cp:revision>
  <dcterms:created xsi:type="dcterms:W3CDTF">2021-03-04T06:32:19Z</dcterms:created>
  <dcterms:modified xsi:type="dcterms:W3CDTF">2021-03-04T08:41:49Z</dcterms:modified>
</cp:coreProperties>
</file>